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65" r:id="rId2"/>
    <p:sldId id="266" r:id="rId3"/>
    <p:sldId id="258" r:id="rId4"/>
    <p:sldId id="259" r:id="rId5"/>
    <p:sldId id="260" r:id="rId6"/>
    <p:sldId id="264" r:id="rId7"/>
    <p:sldId id="263" r:id="rId8"/>
    <p:sldId id="262" r:id="rId9"/>
    <p:sldId id="261" r:id="rId10"/>
    <p:sldId id="267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588" autoAdjust="0"/>
    <p:restoredTop sz="94624" autoAdjust="0"/>
  </p:normalViewPr>
  <p:slideViewPr>
    <p:cSldViewPr>
      <p:cViewPr varScale="1">
        <p:scale>
          <a:sx n="86" d="100"/>
          <a:sy n="86" d="100"/>
        </p:scale>
        <p:origin x="-153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229C4F0-72A8-4522-9534-C296D18ED5DE}" type="datetimeFigureOut">
              <a:rPr lang="it-IT" smtClean="0"/>
              <a:pPr/>
              <a:t>22/02/2016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B3DB6E3-2B46-4351-843E-BA80614F5A2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9C4F0-72A8-4522-9534-C296D18ED5DE}" type="datetimeFigureOut">
              <a:rPr lang="it-IT" smtClean="0"/>
              <a:pPr/>
              <a:t>22/02/2016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DB6E3-2B46-4351-843E-BA80614F5A2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229C4F0-72A8-4522-9534-C296D18ED5DE}" type="datetimeFigureOut">
              <a:rPr lang="it-IT" smtClean="0"/>
              <a:pPr/>
              <a:t>22/02/2016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B3DB6E3-2B46-4351-843E-BA80614F5A2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9C4F0-72A8-4522-9534-C296D18ED5DE}" type="datetimeFigureOut">
              <a:rPr lang="it-IT" smtClean="0"/>
              <a:pPr/>
              <a:t>22/02/2016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B3DB6E3-2B46-4351-843E-BA80614F5A2D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Rettango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9C4F0-72A8-4522-9534-C296D18ED5DE}" type="datetimeFigureOut">
              <a:rPr lang="it-IT" smtClean="0"/>
              <a:pPr/>
              <a:t>22/02/2016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B3DB6E3-2B46-4351-843E-BA80614F5A2D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229C4F0-72A8-4522-9534-C296D18ED5DE}" type="datetimeFigureOut">
              <a:rPr lang="it-IT" smtClean="0"/>
              <a:pPr/>
              <a:t>22/02/2016</a:t>
            </a:fld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B3DB6E3-2B46-4351-843E-BA80614F5A2D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229C4F0-72A8-4522-9534-C296D18ED5DE}" type="datetimeFigureOut">
              <a:rPr lang="it-IT" smtClean="0"/>
              <a:pPr/>
              <a:t>22/02/2016</a:t>
            </a:fld>
            <a:endParaRPr lang="it-IT"/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B3DB6E3-2B46-4351-843E-BA80614F5A2D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5" name="Segnaposto tes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9C4F0-72A8-4522-9534-C296D18ED5DE}" type="datetimeFigureOut">
              <a:rPr lang="it-IT" smtClean="0"/>
              <a:pPr/>
              <a:t>22/02/2016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B3DB6E3-2B46-4351-843E-BA80614F5A2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9C4F0-72A8-4522-9534-C296D18ED5DE}" type="datetimeFigureOut">
              <a:rPr lang="it-IT" smtClean="0"/>
              <a:pPr/>
              <a:t>22/02/2016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B3DB6E3-2B46-4351-843E-BA80614F5A2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9C4F0-72A8-4522-9534-C296D18ED5DE}" type="datetimeFigureOut">
              <a:rPr lang="it-IT" smtClean="0"/>
              <a:pPr/>
              <a:t>22/02/2016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B3DB6E3-2B46-4351-843E-BA80614F5A2D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Rettango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229C4F0-72A8-4522-9534-C296D18ED5DE}" type="datetimeFigureOut">
              <a:rPr lang="it-IT" smtClean="0"/>
              <a:pPr/>
              <a:t>22/02/2016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B3DB6E3-2B46-4351-843E-BA80614F5A2D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229C4F0-72A8-4522-9534-C296D18ED5DE}" type="datetimeFigureOut">
              <a:rPr lang="it-IT" smtClean="0"/>
              <a:pPr/>
              <a:t>22/02/2016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B3DB6E3-2B46-4351-843E-BA80614F5A2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 spd="med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6632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3600" b="1" dirty="0" smtClean="0"/>
              <a:t>PTOF 2016/2019 </a:t>
            </a:r>
            <a:br>
              <a:rPr lang="it-IT" sz="3600" b="1" dirty="0" smtClean="0"/>
            </a:br>
            <a:r>
              <a:rPr lang="it-IT" sz="3600" b="1" dirty="0" smtClean="0"/>
              <a:t>INDICE RAGIONATO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09600" y="1589566"/>
            <a:ext cx="3886200" cy="4791761"/>
          </a:xfrm>
        </p:spPr>
        <p:txBody>
          <a:bodyPr>
            <a:normAutofit fontScale="25000" lnSpcReduction="20000"/>
          </a:bodyPr>
          <a:lstStyle/>
          <a:p>
            <a:r>
              <a:rPr lang="it-IT" sz="6400" b="1" dirty="0" smtClean="0">
                <a:solidFill>
                  <a:srgbClr val="FF0000"/>
                </a:solidFill>
              </a:rPr>
              <a:t>I) PRIORITA’ STRATEGICHE</a:t>
            </a:r>
            <a:endParaRPr lang="it-IT" sz="6400" dirty="0" smtClean="0">
              <a:solidFill>
                <a:srgbClr val="FF0000"/>
              </a:solidFill>
            </a:endParaRPr>
          </a:p>
          <a:p>
            <a:pPr lvl="0">
              <a:buFont typeface="Courier New" pitchFamily="49" charset="0"/>
              <a:buChar char="o"/>
            </a:pPr>
            <a:r>
              <a:rPr lang="it-IT" sz="5600" b="1" dirty="0" smtClean="0"/>
              <a:t>Premessa</a:t>
            </a:r>
            <a:r>
              <a:rPr lang="it-IT" sz="5600" dirty="0" smtClean="0"/>
              <a:t>: il percorso per la definizione del PTOF, composizione.</a:t>
            </a:r>
          </a:p>
          <a:p>
            <a:pPr lvl="0">
              <a:buFont typeface="Courier New" pitchFamily="49" charset="0"/>
              <a:buChar char="o"/>
            </a:pPr>
            <a:r>
              <a:rPr lang="it-IT" sz="5600" b="1" dirty="0" smtClean="0"/>
              <a:t>Analisi del contesto</a:t>
            </a:r>
            <a:r>
              <a:rPr lang="it-IT" sz="5600" dirty="0" smtClean="0"/>
              <a:t>: Pero al centro di grandi trasformazioni – le sfide in atto per la nostra Scuola.</a:t>
            </a:r>
          </a:p>
          <a:p>
            <a:r>
              <a:rPr lang="it-IT" sz="5600" b="1" dirty="0" smtClean="0"/>
              <a:t>Priorità, traguardi e obiettivi</a:t>
            </a:r>
            <a:r>
              <a:rPr lang="it-IT" sz="5600" dirty="0" smtClean="0"/>
              <a:t>: discendono dal Rapporto di Autovalutazione ( RAV</a:t>
            </a:r>
            <a:r>
              <a:rPr lang="it-IT" sz="5600" b="1" dirty="0" smtClean="0"/>
              <a:t>)  </a:t>
            </a:r>
          </a:p>
          <a:p>
            <a:pPr>
              <a:buNone/>
            </a:pPr>
            <a:r>
              <a:rPr lang="it-IT" sz="5600" b="1" dirty="0" smtClean="0">
                <a:solidFill>
                  <a:srgbClr val="FF0000"/>
                </a:solidFill>
              </a:rPr>
              <a:t>	</a:t>
            </a:r>
            <a:r>
              <a:rPr lang="it-IT" sz="5600" b="1" dirty="0" smtClean="0">
                <a:solidFill>
                  <a:schemeClr val="tx2"/>
                </a:solidFill>
              </a:rPr>
              <a:t>scheda 2</a:t>
            </a:r>
            <a:r>
              <a:rPr lang="it-IT" sz="5600" dirty="0" smtClean="0">
                <a:solidFill>
                  <a:schemeClr val="tx2"/>
                </a:solidFill>
              </a:rPr>
              <a:t> </a:t>
            </a:r>
            <a:r>
              <a:rPr lang="it-IT" sz="5600" b="1" dirty="0" smtClean="0">
                <a:solidFill>
                  <a:schemeClr val="tx2"/>
                </a:solidFill>
              </a:rPr>
              <a:t>– Priorità e traguardi</a:t>
            </a:r>
            <a:r>
              <a:rPr lang="it-IT" sz="5600" dirty="0" smtClean="0">
                <a:solidFill>
                  <a:schemeClr val="tx2"/>
                </a:solidFill>
              </a:rPr>
              <a:t> </a:t>
            </a:r>
          </a:p>
          <a:p>
            <a:pPr>
              <a:buNone/>
            </a:pPr>
            <a:r>
              <a:rPr lang="it-IT" sz="5600" b="1" dirty="0" smtClean="0">
                <a:solidFill>
                  <a:schemeClr val="tx2"/>
                </a:solidFill>
              </a:rPr>
              <a:t>	scheda 3</a:t>
            </a:r>
            <a:r>
              <a:rPr lang="it-IT" sz="5600" dirty="0" smtClean="0">
                <a:solidFill>
                  <a:schemeClr val="tx2"/>
                </a:solidFill>
              </a:rPr>
              <a:t> – </a:t>
            </a:r>
            <a:r>
              <a:rPr lang="it-IT" sz="5600" b="1" dirty="0" smtClean="0">
                <a:solidFill>
                  <a:schemeClr val="tx2"/>
                </a:solidFill>
              </a:rPr>
              <a:t>Obiettivi di processo</a:t>
            </a:r>
            <a:endParaRPr lang="it-IT" sz="5600" dirty="0" smtClean="0">
              <a:solidFill>
                <a:schemeClr val="tx2"/>
              </a:solidFill>
            </a:endParaRPr>
          </a:p>
          <a:p>
            <a:pPr lvl="0">
              <a:buFont typeface="Courier New" pitchFamily="49" charset="0"/>
              <a:buChar char="o"/>
            </a:pPr>
            <a:r>
              <a:rPr lang="it-IT" sz="5600" b="1" dirty="0" smtClean="0"/>
              <a:t>Scelte conseguenti ai risultati delle prove INVALSI:</a:t>
            </a:r>
            <a:r>
              <a:rPr lang="it-IT" sz="5600" dirty="0" smtClean="0"/>
              <a:t> discendono dal RAV – I risultati sono positivi da parte della totalità dell’utenza, anche grazie alla personalizzazione dei percorsi educativi. Medie superiori a quelle nazionale e lombarda.  Disparità dei risultati delle prove Invalsi tra e nelle classi dell’Istituto su cui intervenire (v. piano di miglioramento).</a:t>
            </a:r>
          </a:p>
          <a:p>
            <a:pPr lvl="0">
              <a:buFont typeface="Courier New" pitchFamily="49" charset="0"/>
              <a:buChar char="o"/>
            </a:pPr>
            <a:r>
              <a:rPr lang="it-IT" sz="5600" b="1" dirty="0" smtClean="0"/>
              <a:t>Proposte e pareri provenienti dal territorio e dall’utenza</a:t>
            </a:r>
            <a:r>
              <a:rPr lang="it-IT" sz="5600" dirty="0" smtClean="0"/>
              <a:t>: Patto di corresponsabilità educativa – Le reti tra scuole Rapporto con Enti esterni.</a:t>
            </a:r>
            <a:endParaRPr lang="it-IT" sz="1600" dirty="0" smtClean="0"/>
          </a:p>
          <a:p>
            <a:endParaRPr lang="it-IT" sz="1600" dirty="0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844900" y="1589566"/>
            <a:ext cx="3975571" cy="5079794"/>
          </a:xfrm>
        </p:spPr>
        <p:txBody>
          <a:bodyPr>
            <a:normAutofit fontScale="25000" lnSpcReduction="20000"/>
          </a:bodyPr>
          <a:lstStyle/>
          <a:p>
            <a:r>
              <a:rPr lang="it-IT" sz="6400" b="1" dirty="0" smtClean="0">
                <a:solidFill>
                  <a:srgbClr val="FF0000"/>
                </a:solidFill>
              </a:rPr>
              <a:t>II) PIANO </a:t>
            </a:r>
            <a:r>
              <a:rPr lang="it-IT" sz="6400" b="1" dirty="0" err="1" smtClean="0">
                <a:solidFill>
                  <a:srgbClr val="FF0000"/>
                </a:solidFill>
              </a:rPr>
              <a:t>DI</a:t>
            </a:r>
            <a:r>
              <a:rPr lang="it-IT" sz="6400" b="1" dirty="0" smtClean="0">
                <a:solidFill>
                  <a:srgbClr val="FF0000"/>
                </a:solidFill>
              </a:rPr>
              <a:t>  MIGLIORAMENTO</a:t>
            </a:r>
            <a:r>
              <a:rPr lang="it-IT" sz="4800" b="1" dirty="0" smtClean="0"/>
              <a:t>:</a:t>
            </a:r>
          </a:p>
          <a:p>
            <a:r>
              <a:rPr lang="it-IT" sz="5600" dirty="0" smtClean="0"/>
              <a:t>deriva dalle scelte strategiche indicate nel RAV – ha durata triennale: 2015/2018.</a:t>
            </a:r>
          </a:p>
          <a:p>
            <a:pPr>
              <a:buNone/>
            </a:pPr>
            <a:r>
              <a:rPr lang="it-IT" sz="5600" b="1" dirty="0" smtClean="0">
                <a:solidFill>
                  <a:srgbClr val="FF0000"/>
                </a:solidFill>
              </a:rPr>
              <a:t>	</a:t>
            </a:r>
            <a:r>
              <a:rPr lang="it-IT" sz="5600" b="1" dirty="0" smtClean="0">
                <a:solidFill>
                  <a:schemeClr val="tx2"/>
                </a:solidFill>
              </a:rPr>
              <a:t>Scheda 4°A / B – Curricolo ed offerta formativa</a:t>
            </a:r>
            <a:endParaRPr lang="it-IT" sz="56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it-IT" sz="5600" b="1" dirty="0" smtClean="0">
                <a:solidFill>
                  <a:schemeClr val="tx2"/>
                </a:solidFill>
              </a:rPr>
              <a:t>	Scheda 5 – Competenze di cittadinanza</a:t>
            </a:r>
            <a:endParaRPr lang="it-IT" sz="5600" dirty="0" smtClean="0">
              <a:solidFill>
                <a:schemeClr val="tx2"/>
              </a:solidFill>
            </a:endParaRPr>
          </a:p>
          <a:p>
            <a:r>
              <a:rPr lang="it-IT" sz="6400" b="1" dirty="0" smtClean="0"/>
              <a:t> </a:t>
            </a:r>
            <a:r>
              <a:rPr lang="it-IT" sz="6400" b="1" dirty="0" smtClean="0">
                <a:solidFill>
                  <a:srgbClr val="FF0000"/>
                </a:solidFill>
              </a:rPr>
              <a:t>III) PROGETTAZIONE  CURRICOLARE, EXTRACURRICOLARE, EDUCATIVA E ORGANIZZATIVA</a:t>
            </a:r>
            <a:endParaRPr lang="it-IT" sz="6400" b="1" dirty="0" smtClean="0"/>
          </a:p>
          <a:p>
            <a:pPr>
              <a:buNone/>
            </a:pPr>
            <a:r>
              <a:rPr lang="it-IT" sz="6400" b="1" dirty="0" smtClean="0"/>
              <a:t>	</a:t>
            </a:r>
            <a:r>
              <a:rPr lang="it-IT" sz="5600" dirty="0" smtClean="0"/>
              <a:t>Tabelle tematiche  delle scelte di Istituto e la loro declinazione nei tre ordini di scuola – azioni e progetti già attivi e da attivare nel prossimo triennio.</a:t>
            </a:r>
          </a:p>
          <a:p>
            <a:pPr>
              <a:buFont typeface="Courier New" pitchFamily="49" charset="0"/>
              <a:buChar char="o"/>
            </a:pPr>
            <a:r>
              <a:rPr lang="it-IT" sz="5600" dirty="0" smtClean="0"/>
              <a:t>Tab. 1 - Inclusione</a:t>
            </a:r>
          </a:p>
          <a:p>
            <a:pPr>
              <a:buFont typeface="Courier New" pitchFamily="49" charset="0"/>
              <a:buChar char="o"/>
            </a:pPr>
            <a:r>
              <a:rPr lang="it-IT" sz="5600" dirty="0" smtClean="0"/>
              <a:t>Tab. 2 - Promozione e valorizzazione delle eccellenze</a:t>
            </a:r>
          </a:p>
          <a:p>
            <a:pPr>
              <a:buFont typeface="Courier New" pitchFamily="49" charset="0"/>
              <a:buChar char="o"/>
            </a:pPr>
            <a:r>
              <a:rPr lang="it-IT" sz="5600" dirty="0" smtClean="0"/>
              <a:t>Tab.3 - Successo formativo</a:t>
            </a:r>
          </a:p>
          <a:p>
            <a:pPr>
              <a:buFont typeface="Courier New" pitchFamily="49" charset="0"/>
              <a:buChar char="o"/>
            </a:pPr>
            <a:r>
              <a:rPr lang="it-IT" sz="5600" dirty="0" smtClean="0"/>
              <a:t>Tab.4 - Ampliamento dell’ offerta formativa</a:t>
            </a:r>
          </a:p>
          <a:p>
            <a:pPr>
              <a:buFont typeface="Courier New" pitchFamily="49" charset="0"/>
              <a:buChar char="o"/>
            </a:pPr>
            <a:r>
              <a:rPr lang="it-IT" sz="5600" dirty="0" smtClean="0"/>
              <a:t>Tab.5 – Continuità educativa/ didattica orizzontale</a:t>
            </a:r>
          </a:p>
          <a:p>
            <a:pPr>
              <a:buFont typeface="Courier New" pitchFamily="49" charset="0"/>
              <a:buChar char="o"/>
            </a:pPr>
            <a:r>
              <a:rPr lang="it-IT" sz="5600" dirty="0" smtClean="0"/>
              <a:t>Tab.6 – Continuità educativa/ didattica verticale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500"/>
                            </p:stCondLst>
                            <p:childTnLst>
                              <p:par>
                                <p:cTn id="10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www.coetail.com/jocelynsutherland/files/2015/03/DigitalesLernen_Evolu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214437"/>
            <a:ext cx="7620000" cy="4429126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6632"/>
            <a:ext cx="8153400" cy="990600"/>
          </a:xfrm>
        </p:spPr>
        <p:txBody>
          <a:bodyPr>
            <a:noAutofit/>
          </a:bodyPr>
          <a:lstStyle/>
          <a:p>
            <a:r>
              <a:rPr lang="it-IT" sz="3200" b="1" dirty="0" smtClean="0"/>
              <a:t>PTOF 2016/2019 </a:t>
            </a:r>
            <a:br>
              <a:rPr lang="it-IT" sz="3200" b="1" dirty="0" smtClean="0"/>
            </a:br>
            <a:r>
              <a:rPr lang="it-IT" sz="3200" b="1" dirty="0" smtClean="0"/>
              <a:t>INDICE RAGIONATO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11560" y="1700808"/>
            <a:ext cx="3886200" cy="4572000"/>
          </a:xfrm>
        </p:spPr>
        <p:txBody>
          <a:bodyPr>
            <a:normAutofit fontScale="32500" lnSpcReduction="20000"/>
          </a:bodyPr>
          <a:lstStyle/>
          <a:p>
            <a:r>
              <a:rPr lang="it-IT" sz="4900" b="1" dirty="0" smtClean="0">
                <a:solidFill>
                  <a:srgbClr val="FF0000"/>
                </a:solidFill>
              </a:rPr>
              <a:t>IV) FABBISOGNO </a:t>
            </a:r>
            <a:r>
              <a:rPr lang="it-IT" sz="4900" b="1" dirty="0" err="1" smtClean="0">
                <a:solidFill>
                  <a:srgbClr val="FF0000"/>
                </a:solidFill>
              </a:rPr>
              <a:t>DI</a:t>
            </a:r>
            <a:r>
              <a:rPr lang="it-IT" sz="4900" b="1" dirty="0" smtClean="0">
                <a:solidFill>
                  <a:srgbClr val="FF0000"/>
                </a:solidFill>
              </a:rPr>
              <a:t> ORGANICO</a:t>
            </a:r>
            <a:endParaRPr lang="it-IT" sz="4900" dirty="0" smtClean="0">
              <a:solidFill>
                <a:srgbClr val="FF0000"/>
              </a:solidFill>
            </a:endParaRPr>
          </a:p>
          <a:p>
            <a:pPr lvl="0">
              <a:buFont typeface="Courier New" pitchFamily="49" charset="0"/>
              <a:buChar char="o"/>
            </a:pPr>
            <a:r>
              <a:rPr lang="it-IT" sz="4900" b="1" dirty="0" smtClean="0"/>
              <a:t>Posti comuni e di sostegno</a:t>
            </a:r>
            <a:r>
              <a:rPr lang="it-IT" sz="4900" dirty="0" smtClean="0"/>
              <a:t>: sulla base dei dati attualmente in nostro possesso – da ridefinire al termine delle iscrizioni.</a:t>
            </a:r>
          </a:p>
          <a:p>
            <a:pPr lvl="0">
              <a:buFont typeface="Courier New" pitchFamily="49" charset="0"/>
              <a:buChar char="o"/>
            </a:pPr>
            <a:r>
              <a:rPr lang="it-IT" sz="4900" b="1" dirty="0" smtClean="0"/>
              <a:t>Posti per il potenziamento: </a:t>
            </a:r>
            <a:r>
              <a:rPr lang="it-IT" sz="4900" b="1" dirty="0" smtClean="0">
                <a:solidFill>
                  <a:schemeClr val="tx2"/>
                </a:solidFill>
              </a:rPr>
              <a:t>scheda 6</a:t>
            </a:r>
            <a:r>
              <a:rPr lang="it-IT" sz="4900" b="1" dirty="0" smtClean="0">
                <a:solidFill>
                  <a:srgbClr val="FF0000"/>
                </a:solidFill>
              </a:rPr>
              <a:t> </a:t>
            </a:r>
            <a:r>
              <a:rPr lang="it-IT" sz="4900" dirty="0" smtClean="0"/>
              <a:t>Le scelte di destinazione sono strettamente connesse all’indirizzo strategico della scuola e alle diposizioni della legge 107.</a:t>
            </a:r>
          </a:p>
          <a:p>
            <a:pPr lvl="0">
              <a:buFont typeface="Courier New" pitchFamily="49" charset="0"/>
              <a:buChar char="o"/>
            </a:pPr>
            <a:r>
              <a:rPr lang="it-IT" sz="4900" dirty="0" smtClean="0"/>
              <a:t>Posti per il personale amministrativo e ausiliario: sulla base dei dati attualmente in nostro possesso – da ridefinire al termine delle iscrizioni</a:t>
            </a:r>
          </a:p>
          <a:p>
            <a:pPr>
              <a:buNone/>
            </a:pPr>
            <a:endParaRPr lang="it-IT" sz="3400" dirty="0" smtClean="0"/>
          </a:p>
          <a:p>
            <a:r>
              <a:rPr lang="it-IT" sz="4900" b="1" dirty="0" smtClean="0">
                <a:solidFill>
                  <a:srgbClr val="FF0000"/>
                </a:solidFill>
              </a:rPr>
              <a:t>V) PROGRAMMAZIONE DELLE ATTIVITA’ FORMATIVE: </a:t>
            </a:r>
            <a:r>
              <a:rPr lang="it-IT" sz="4900" b="1" dirty="0" smtClean="0">
                <a:solidFill>
                  <a:schemeClr val="tx2"/>
                </a:solidFill>
              </a:rPr>
              <a:t>scheda 7 </a:t>
            </a:r>
            <a:endParaRPr lang="it-IT" sz="49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it-IT" dirty="0" smtClean="0"/>
          </a:p>
          <a:p>
            <a:endParaRPr lang="it-IT" sz="3400" dirty="0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32500" lnSpcReduction="20000"/>
          </a:bodyPr>
          <a:lstStyle/>
          <a:p>
            <a:pPr>
              <a:buNone/>
            </a:pPr>
            <a:endParaRPr lang="it-IT" sz="1400" b="1" dirty="0" smtClean="0"/>
          </a:p>
          <a:p>
            <a:r>
              <a:rPr lang="it-IT" sz="4900" b="1" dirty="0" err="1" smtClean="0">
                <a:solidFill>
                  <a:srgbClr val="FF0000"/>
                </a:solidFill>
              </a:rPr>
              <a:t>VI</a:t>
            </a:r>
            <a:r>
              <a:rPr lang="it-IT" sz="4900" b="1" dirty="0" smtClean="0">
                <a:solidFill>
                  <a:srgbClr val="FF0000"/>
                </a:solidFill>
              </a:rPr>
              <a:t>) FABBISOGNO ATTREZZATURE E MATERIALI: </a:t>
            </a:r>
          </a:p>
          <a:p>
            <a:pPr>
              <a:buNone/>
            </a:pPr>
            <a:r>
              <a:rPr lang="it-IT" sz="4300" b="1" dirty="0" smtClean="0"/>
              <a:t>	</a:t>
            </a:r>
            <a:r>
              <a:rPr lang="it-IT" sz="4900" dirty="0" smtClean="0"/>
              <a:t>con in dettaglio le motivazioni in riferimento alle priorità strategiche del capo I e alla progettazione del capo III.</a:t>
            </a:r>
          </a:p>
          <a:p>
            <a:endParaRPr lang="it-IT" sz="4300" dirty="0" smtClean="0"/>
          </a:p>
          <a:p>
            <a:pPr>
              <a:buNone/>
            </a:pPr>
            <a:endParaRPr lang="it-IT" sz="4300" dirty="0" smtClean="0"/>
          </a:p>
          <a:p>
            <a:r>
              <a:rPr lang="it-IT" sz="4900" b="1" dirty="0" smtClean="0">
                <a:solidFill>
                  <a:srgbClr val="FF0000"/>
                </a:solidFill>
              </a:rPr>
              <a:t>ALLEGATI</a:t>
            </a:r>
            <a:endParaRPr lang="it-IT" sz="4900" dirty="0" smtClean="0">
              <a:solidFill>
                <a:srgbClr val="FF0000"/>
              </a:solidFill>
            </a:endParaRPr>
          </a:p>
          <a:p>
            <a:pPr lvl="0">
              <a:buFont typeface="Courier New" pitchFamily="49" charset="0"/>
              <a:buChar char="o"/>
            </a:pPr>
            <a:r>
              <a:rPr lang="it-IT" sz="4900" dirty="0" smtClean="0"/>
              <a:t>Atto di indirizzo del Dirigente Scolastico</a:t>
            </a:r>
          </a:p>
          <a:p>
            <a:pPr lvl="0">
              <a:buFont typeface="Courier New" pitchFamily="49" charset="0"/>
              <a:buChar char="o"/>
            </a:pPr>
            <a:r>
              <a:rPr lang="it-IT" sz="4900" dirty="0" smtClean="0"/>
              <a:t>Piano di  Miglioramento</a:t>
            </a:r>
          </a:p>
          <a:p>
            <a:pPr lvl="0">
              <a:buFont typeface="Courier New" pitchFamily="49" charset="0"/>
              <a:buChar char="o"/>
            </a:pPr>
            <a:r>
              <a:rPr lang="it-IT" sz="4900" dirty="0" smtClean="0"/>
              <a:t>Piani dell’Offerta Formativa degli Ordini Scolastici</a:t>
            </a:r>
          </a:p>
          <a:p>
            <a:pPr lvl="0">
              <a:buFont typeface="Courier New" pitchFamily="49" charset="0"/>
              <a:buChar char="o"/>
            </a:pPr>
            <a:r>
              <a:rPr lang="it-IT" sz="4900" dirty="0" smtClean="0"/>
              <a:t>Schede dei progetti in atto</a:t>
            </a:r>
          </a:p>
          <a:p>
            <a:endParaRPr lang="it-IT" sz="1400" dirty="0" smtClean="0"/>
          </a:p>
          <a:p>
            <a:pPr>
              <a:buNone/>
            </a:pPr>
            <a:endParaRPr lang="it-IT" sz="49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609600" y="116632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it-IT" sz="2700" b="1" dirty="0" smtClean="0"/>
              <a:t>SCHEDA 2 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PRIORITA’ E TRAGUARDI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it-IT" b="1" dirty="0" smtClean="0">
                <a:solidFill>
                  <a:schemeClr val="tx2"/>
                </a:solidFill>
              </a:rPr>
              <a:t>PRIORITA’</a:t>
            </a:r>
          </a:p>
          <a:p>
            <a:pPr algn="ctr">
              <a:buNone/>
            </a:pPr>
            <a:endParaRPr lang="it-IT" dirty="0" smtClean="0"/>
          </a:p>
          <a:p>
            <a:pPr lvl="0"/>
            <a:r>
              <a:rPr lang="it-IT" dirty="0">
                <a:solidFill>
                  <a:srgbClr val="FF0000"/>
                </a:solidFill>
              </a:rPr>
              <a:t>Definire </a:t>
            </a:r>
            <a:r>
              <a:rPr lang="it-IT" dirty="0" smtClean="0">
                <a:solidFill>
                  <a:srgbClr val="FF0000"/>
                </a:solidFill>
              </a:rPr>
              <a:t>competenze </a:t>
            </a:r>
            <a:r>
              <a:rPr lang="it-IT" dirty="0">
                <a:solidFill>
                  <a:srgbClr val="FF0000"/>
                </a:solidFill>
              </a:rPr>
              <a:t>di cittadinanza</a:t>
            </a:r>
            <a:r>
              <a:rPr lang="it-IT" dirty="0"/>
              <a:t> coerenti con il contesto </a:t>
            </a:r>
            <a:r>
              <a:rPr lang="it-IT" dirty="0" smtClean="0"/>
              <a:t>territoriale, multiculturale </a:t>
            </a:r>
            <a:r>
              <a:rPr lang="it-IT" dirty="0"/>
              <a:t>e </a:t>
            </a:r>
            <a:r>
              <a:rPr lang="it-IT" dirty="0" smtClean="0"/>
              <a:t>globalizzato</a:t>
            </a:r>
          </a:p>
          <a:p>
            <a:pPr lvl="0">
              <a:buNone/>
            </a:pPr>
            <a:endParaRPr lang="it-IT" dirty="0" smtClean="0"/>
          </a:p>
          <a:p>
            <a:pPr lvl="0">
              <a:buNone/>
            </a:pPr>
            <a:endParaRPr lang="it-IT" dirty="0"/>
          </a:p>
          <a:p>
            <a:pPr lvl="0"/>
            <a:r>
              <a:rPr lang="it-IT" dirty="0">
                <a:solidFill>
                  <a:srgbClr val="FF0000"/>
                </a:solidFill>
              </a:rPr>
              <a:t>Definire </a:t>
            </a:r>
            <a:r>
              <a:rPr lang="it-IT" dirty="0" smtClean="0">
                <a:solidFill>
                  <a:srgbClr val="FF0000"/>
                </a:solidFill>
              </a:rPr>
              <a:t>le </a:t>
            </a:r>
            <a:r>
              <a:rPr lang="it-IT" dirty="0">
                <a:solidFill>
                  <a:srgbClr val="FF0000"/>
                </a:solidFill>
              </a:rPr>
              <a:t>competenze chiave </a:t>
            </a:r>
            <a:r>
              <a:rPr lang="it-IT" dirty="0"/>
              <a:t>da possedere in uscita da ogni </a:t>
            </a:r>
            <a:r>
              <a:rPr lang="it-IT" dirty="0" smtClean="0"/>
              <a:t>ordine scolastico, </a:t>
            </a:r>
            <a:r>
              <a:rPr lang="it-IT" dirty="0"/>
              <a:t>in un'ottica di continuità dei </a:t>
            </a:r>
            <a:r>
              <a:rPr lang="it-IT" dirty="0" smtClean="0"/>
              <a:t>curricoli (obiettivi </a:t>
            </a:r>
            <a:r>
              <a:rPr lang="it-IT" dirty="0"/>
              <a:t>di Lisbona 2020</a:t>
            </a:r>
            <a:r>
              <a:rPr lang="it-IT" dirty="0" smtClean="0"/>
              <a:t>).</a:t>
            </a:r>
            <a:endParaRPr lang="it-IT" dirty="0"/>
          </a:p>
          <a:p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it-IT" b="1" dirty="0" smtClean="0">
                <a:solidFill>
                  <a:schemeClr val="tx2"/>
                </a:solidFill>
              </a:rPr>
              <a:t>TRAGUARDI</a:t>
            </a:r>
          </a:p>
          <a:p>
            <a:pPr algn="ctr">
              <a:buNone/>
            </a:pPr>
            <a:endParaRPr lang="it-IT" dirty="0" smtClean="0"/>
          </a:p>
          <a:p>
            <a:pPr lvl="0"/>
            <a:r>
              <a:rPr lang="it-IT" dirty="0">
                <a:solidFill>
                  <a:srgbClr val="FF0000"/>
                </a:solidFill>
              </a:rPr>
              <a:t>Costruire e utilizzare un curricolo continuo per competenze di cittadinanza</a:t>
            </a:r>
            <a:r>
              <a:rPr lang="it-IT" dirty="0"/>
              <a:t> e un percorso di valutazione in itinere che ne certifichi le competenze</a:t>
            </a:r>
            <a:r>
              <a:rPr lang="it-IT" dirty="0" smtClean="0"/>
              <a:t>.</a:t>
            </a:r>
          </a:p>
          <a:p>
            <a:pPr lvl="0">
              <a:buNone/>
            </a:pPr>
            <a:endParaRPr lang="it-IT" dirty="0"/>
          </a:p>
          <a:p>
            <a:pPr lvl="0"/>
            <a:r>
              <a:rPr lang="it-IT" dirty="0" smtClean="0">
                <a:solidFill>
                  <a:srgbClr val="FF0000"/>
                </a:solidFill>
              </a:rPr>
              <a:t>Costruire </a:t>
            </a:r>
            <a:r>
              <a:rPr lang="it-IT" dirty="0">
                <a:solidFill>
                  <a:srgbClr val="FF0000"/>
                </a:solidFill>
              </a:rPr>
              <a:t>e utilizzare un curricolo continuo trasversale</a:t>
            </a:r>
            <a:r>
              <a:rPr lang="it-IT" dirty="0"/>
              <a:t>, attento alle diversità soggettive e culturali e volto all'inclusione </a:t>
            </a:r>
            <a:r>
              <a:rPr lang="it-IT" dirty="0" smtClean="0"/>
              <a:t>.</a:t>
            </a:r>
            <a:endParaRPr lang="it-IT" dirty="0"/>
          </a:p>
          <a:p>
            <a:pPr lvl="0"/>
            <a:r>
              <a:rPr lang="it-IT" dirty="0">
                <a:solidFill>
                  <a:srgbClr val="FF0000"/>
                </a:solidFill>
              </a:rPr>
              <a:t>Certificare gli esiti e le competenze raggiunte</a:t>
            </a:r>
            <a:r>
              <a:rPr lang="it-IT" dirty="0"/>
              <a:t> attraverso la </a:t>
            </a:r>
            <a:r>
              <a:rPr lang="it-IT" dirty="0" smtClean="0"/>
              <a:t>sperimentazione.</a:t>
            </a:r>
            <a:endParaRPr lang="it-IT" dirty="0"/>
          </a:p>
          <a:p>
            <a:endParaRPr lang="it-IT" dirty="0"/>
          </a:p>
        </p:txBody>
      </p:sp>
      <p:grpSp>
        <p:nvGrpSpPr>
          <p:cNvPr id="11" name="Gruppo 10"/>
          <p:cNvGrpSpPr/>
          <p:nvPr/>
        </p:nvGrpSpPr>
        <p:grpSpPr>
          <a:xfrm>
            <a:off x="0" y="5589240"/>
            <a:ext cx="9144000" cy="1275961"/>
            <a:chOff x="0" y="5582039"/>
            <a:chExt cx="9144000" cy="1275961"/>
          </a:xfrm>
        </p:grpSpPr>
        <p:pic>
          <p:nvPicPr>
            <p:cNvPr id="7" name="Immagine 6" descr="competenze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67744" y="5582039"/>
              <a:ext cx="2736304" cy="1231337"/>
            </a:xfrm>
            <a:prstGeom prst="rect">
              <a:avLst/>
            </a:prstGeom>
          </p:spPr>
        </p:pic>
        <p:pic>
          <p:nvPicPr>
            <p:cNvPr id="8" name="Immagine 7" descr="competenze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60032" y="5589240"/>
              <a:ext cx="2736304" cy="1231337"/>
            </a:xfrm>
            <a:prstGeom prst="rect">
              <a:avLst/>
            </a:prstGeom>
          </p:spPr>
        </p:pic>
        <p:pic>
          <p:nvPicPr>
            <p:cNvPr id="9" name="Immagine 8" descr="competenze.png"/>
            <p:cNvPicPr>
              <a:picLocks noChangeAspect="1"/>
            </p:cNvPicPr>
            <p:nvPr/>
          </p:nvPicPr>
          <p:blipFill>
            <a:blip r:embed="rId2" cstate="print"/>
            <a:srcRect l="11861"/>
            <a:stretch>
              <a:fillRect/>
            </a:stretch>
          </p:blipFill>
          <p:spPr>
            <a:xfrm>
              <a:off x="0" y="5589240"/>
              <a:ext cx="2411760" cy="1231337"/>
            </a:xfrm>
            <a:prstGeom prst="rect">
              <a:avLst/>
            </a:prstGeom>
          </p:spPr>
        </p:pic>
        <p:pic>
          <p:nvPicPr>
            <p:cNvPr id="10" name="Immagine 9" descr="competenze.png"/>
            <p:cNvPicPr>
              <a:picLocks noChangeAspect="1"/>
            </p:cNvPicPr>
            <p:nvPr/>
          </p:nvPicPr>
          <p:blipFill>
            <a:blip r:embed="rId2" cstate="print"/>
            <a:srcRect r="38176"/>
            <a:stretch>
              <a:fillRect/>
            </a:stretch>
          </p:blipFill>
          <p:spPr>
            <a:xfrm>
              <a:off x="7452320" y="5626663"/>
              <a:ext cx="1691680" cy="1231337"/>
            </a:xfrm>
            <a:prstGeom prst="rect">
              <a:avLst/>
            </a:prstGeom>
          </p:spPr>
        </p:pic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uiExpand="1" build="p"/>
      <p:bldP spid="6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6632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it-IT" sz="2700" b="1" dirty="0" smtClean="0"/>
              <a:t>SCHEDA 3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OBIETTIVI </a:t>
            </a:r>
            <a:r>
              <a:rPr lang="it-IT" b="1" dirty="0" err="1" smtClean="0"/>
              <a:t>DI</a:t>
            </a:r>
            <a:r>
              <a:rPr lang="it-IT" b="1" dirty="0" smtClean="0"/>
              <a:t> PROCESSO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09600" y="1484784"/>
            <a:ext cx="3886200" cy="4572000"/>
          </a:xfrm>
        </p:spPr>
        <p:txBody>
          <a:bodyPr>
            <a:normAutofit lnSpcReduction="10000"/>
          </a:bodyPr>
          <a:lstStyle/>
          <a:p>
            <a:pPr lvl="0"/>
            <a:endParaRPr lang="it-IT" sz="2000" dirty="0" smtClean="0"/>
          </a:p>
          <a:p>
            <a:pPr lvl="0"/>
            <a:r>
              <a:rPr lang="it-IT" sz="2000" dirty="0" smtClean="0"/>
              <a:t>Attivare </a:t>
            </a:r>
            <a:r>
              <a:rPr lang="it-IT" sz="2000" dirty="0" smtClean="0">
                <a:solidFill>
                  <a:srgbClr val="FF0000"/>
                </a:solidFill>
              </a:rPr>
              <a:t>dipartimenti disciplinari per ambiti e livelli essenziali</a:t>
            </a:r>
            <a:r>
              <a:rPr lang="it-IT" sz="2000" dirty="0" smtClean="0"/>
              <a:t>, per individuare prove autentiche e criteri di valutazione declinati per traguardi.</a:t>
            </a:r>
          </a:p>
          <a:p>
            <a:pPr lvl="0"/>
            <a:endParaRPr lang="it-IT" sz="2000" dirty="0" smtClean="0"/>
          </a:p>
          <a:p>
            <a:pPr lvl="0"/>
            <a:r>
              <a:rPr lang="it-IT" sz="2000" dirty="0" smtClean="0"/>
              <a:t>Attivare percorsi di </a:t>
            </a:r>
            <a:r>
              <a:rPr lang="it-IT" sz="2000" dirty="0" smtClean="0">
                <a:solidFill>
                  <a:srgbClr val="FF0000"/>
                </a:solidFill>
              </a:rPr>
              <a:t>potenziamento di inglese</a:t>
            </a:r>
            <a:r>
              <a:rPr lang="it-IT" sz="2000" dirty="0" smtClean="0"/>
              <a:t> come strumento di comunicazione e interazione, compatibilmente con le risorse disponibili attese. </a:t>
            </a:r>
          </a:p>
          <a:p>
            <a:endParaRPr lang="it-IT" sz="2200" dirty="0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844901" y="1484784"/>
            <a:ext cx="3886200" cy="4572000"/>
          </a:xfrm>
        </p:spPr>
        <p:txBody>
          <a:bodyPr>
            <a:normAutofit lnSpcReduction="10000"/>
          </a:bodyPr>
          <a:lstStyle/>
          <a:p>
            <a:pPr lvl="0"/>
            <a:endParaRPr lang="it-IT" sz="2000" dirty="0" smtClean="0"/>
          </a:p>
          <a:p>
            <a:pPr lvl="0"/>
            <a:r>
              <a:rPr lang="it-IT" sz="2000" dirty="0" smtClean="0">
                <a:solidFill>
                  <a:srgbClr val="FF0000"/>
                </a:solidFill>
              </a:rPr>
              <a:t>Sperimentare progressivamente il curricolo nelle classi ponte</a:t>
            </a:r>
            <a:r>
              <a:rPr lang="it-IT" sz="2000" dirty="0" smtClean="0"/>
              <a:t> in riferimento ad un ambito disciplinare.</a:t>
            </a:r>
          </a:p>
          <a:p>
            <a:endParaRPr lang="it-IT" sz="2000" dirty="0" smtClean="0"/>
          </a:p>
          <a:p>
            <a:endParaRPr lang="it-IT" sz="2000" dirty="0" smtClean="0"/>
          </a:p>
          <a:p>
            <a:pPr lvl="0"/>
            <a:r>
              <a:rPr lang="it-IT" sz="2000" dirty="0" smtClean="0"/>
              <a:t>Attivare un </a:t>
            </a:r>
            <a:r>
              <a:rPr lang="it-IT" sz="2000" dirty="0" smtClean="0">
                <a:solidFill>
                  <a:srgbClr val="FF0000"/>
                </a:solidFill>
              </a:rPr>
              <a:t>gruppo di Docenti per il coordinamento, la conduzione dei gruppi</a:t>
            </a:r>
            <a:r>
              <a:rPr lang="it-IT" sz="2000" dirty="0" smtClean="0"/>
              <a:t>, la rielaborazione e diffusione dei materiali prodotti.</a:t>
            </a:r>
          </a:p>
          <a:p>
            <a:endParaRPr lang="it-IT" sz="2000" dirty="0" smtClean="0"/>
          </a:p>
          <a:p>
            <a:pPr>
              <a:buNone/>
            </a:pPr>
            <a:endParaRPr lang="it-IT" sz="2000" dirty="0"/>
          </a:p>
        </p:txBody>
      </p:sp>
      <p:pic>
        <p:nvPicPr>
          <p:cNvPr id="5" name="Immagine 4" descr="puzzle.png"/>
          <p:cNvPicPr>
            <a:picLocks noChangeAspect="1"/>
          </p:cNvPicPr>
          <p:nvPr/>
        </p:nvPicPr>
        <p:blipFill>
          <a:blip r:embed="rId2" cstate="print"/>
          <a:srcRect t="10918" b="14733"/>
          <a:stretch>
            <a:fillRect/>
          </a:stretch>
        </p:blipFill>
        <p:spPr>
          <a:xfrm>
            <a:off x="0" y="5805264"/>
            <a:ext cx="9144000" cy="980728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34144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it-IT" sz="2700" b="1" dirty="0" smtClean="0"/>
              <a:t>SCHEDA 4/A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2700" b="1" dirty="0" smtClean="0"/>
              <a:t>PIANO </a:t>
            </a:r>
            <a:r>
              <a:rPr lang="it-IT" sz="2700" b="1" dirty="0" err="1" smtClean="0"/>
              <a:t>DI</a:t>
            </a:r>
            <a:r>
              <a:rPr lang="it-IT" sz="2700" b="1" dirty="0" smtClean="0"/>
              <a:t> MIGLIORAMENTO </a:t>
            </a:r>
            <a:br>
              <a:rPr lang="it-IT" sz="2700" b="1" dirty="0" smtClean="0"/>
            </a:br>
            <a:r>
              <a:rPr lang="it-IT" sz="2700" b="1" dirty="0" smtClean="0"/>
              <a:t>CURRICOLO E OFFERTA FORMATIVA </a:t>
            </a:r>
            <a:endParaRPr lang="it-IT" sz="27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it-IT" sz="1900" b="1" dirty="0" smtClean="0"/>
              <a:t>Elaborare un curricolo verticale di </a:t>
            </a:r>
            <a:r>
              <a:rPr lang="it-IT" sz="1900" b="1" dirty="0" smtClean="0">
                <a:solidFill>
                  <a:srgbClr val="FF0000"/>
                </a:solidFill>
              </a:rPr>
              <a:t>italiano, matematica e linguaggi </a:t>
            </a:r>
            <a:r>
              <a:rPr lang="it-IT" sz="1900" b="1" dirty="0" smtClean="0"/>
              <a:t>articolato per competenze</a:t>
            </a:r>
          </a:p>
          <a:p>
            <a:pPr lvl="0"/>
            <a:endParaRPr lang="it-IT" sz="1900" b="1" dirty="0" smtClean="0"/>
          </a:p>
          <a:p>
            <a:pPr>
              <a:buFont typeface="Wingdings" pitchFamily="2" charset="2"/>
              <a:buChar char="v"/>
            </a:pPr>
            <a:r>
              <a:rPr lang="it-IT" sz="1900" dirty="0" err="1" smtClean="0"/>
              <a:t>a.s.</a:t>
            </a:r>
            <a:r>
              <a:rPr lang="it-IT" sz="1900" dirty="0" smtClean="0"/>
              <a:t> 2015/16 </a:t>
            </a:r>
          </a:p>
          <a:p>
            <a:pPr>
              <a:buNone/>
            </a:pPr>
            <a:r>
              <a:rPr lang="it-IT" sz="1900" dirty="0" smtClean="0">
                <a:solidFill>
                  <a:srgbClr val="FF0000"/>
                </a:solidFill>
              </a:rPr>
              <a:t> 	Formazione</a:t>
            </a:r>
            <a:r>
              <a:rPr lang="it-IT" sz="1900" dirty="0" smtClean="0"/>
              <a:t> sulla progettazione didattica per competenze.</a:t>
            </a:r>
          </a:p>
          <a:p>
            <a:pPr>
              <a:buFont typeface="Wingdings" pitchFamily="2" charset="2"/>
              <a:buChar char="v"/>
            </a:pPr>
            <a:endParaRPr lang="it-IT" sz="1900" dirty="0" smtClean="0"/>
          </a:p>
          <a:p>
            <a:pPr>
              <a:buFont typeface="Wingdings" pitchFamily="2" charset="2"/>
              <a:buChar char="v"/>
            </a:pPr>
            <a:r>
              <a:rPr lang="it-IT" sz="1900" dirty="0" err="1" smtClean="0"/>
              <a:t>a.s.</a:t>
            </a:r>
            <a:r>
              <a:rPr lang="it-IT" sz="1900" dirty="0" smtClean="0"/>
              <a:t> 2016/17 </a:t>
            </a:r>
          </a:p>
          <a:p>
            <a:pPr>
              <a:buNone/>
            </a:pPr>
            <a:r>
              <a:rPr lang="it-IT" sz="1900" dirty="0" smtClean="0"/>
              <a:t>	Elaborazione del curricolo verticale di italiano, matematica e linguaggi con </a:t>
            </a:r>
            <a:r>
              <a:rPr lang="it-IT" sz="1900" dirty="0" smtClean="0">
                <a:solidFill>
                  <a:srgbClr val="FF0000"/>
                </a:solidFill>
              </a:rPr>
              <a:t>attivazione di dipartimenti </a:t>
            </a:r>
            <a:r>
              <a:rPr lang="it-IT" sz="1900" dirty="0" smtClean="0"/>
              <a:t>verticali e stabili.</a:t>
            </a:r>
          </a:p>
          <a:p>
            <a:pPr>
              <a:buFont typeface="Wingdings" pitchFamily="2" charset="2"/>
              <a:buChar char="v"/>
            </a:pPr>
            <a:endParaRPr lang="it-IT" sz="1900" dirty="0" smtClean="0"/>
          </a:p>
          <a:p>
            <a:pPr>
              <a:buFont typeface="Wingdings" pitchFamily="2" charset="2"/>
              <a:buChar char="v"/>
            </a:pPr>
            <a:r>
              <a:rPr lang="it-IT" sz="1900" dirty="0" err="1" smtClean="0"/>
              <a:t>a.s</a:t>
            </a:r>
            <a:r>
              <a:rPr lang="it-IT" sz="1900" dirty="0" smtClean="0"/>
              <a:t> 2017/18  </a:t>
            </a:r>
          </a:p>
          <a:p>
            <a:pPr>
              <a:buNone/>
            </a:pPr>
            <a:r>
              <a:rPr lang="it-IT" sz="1900" dirty="0" smtClean="0">
                <a:solidFill>
                  <a:srgbClr val="FF0000"/>
                </a:solidFill>
              </a:rPr>
              <a:t>	Sperimentazione</a:t>
            </a:r>
            <a:r>
              <a:rPr lang="it-IT" sz="1900" dirty="0" smtClean="0"/>
              <a:t> del curricolo nelle classi, </a:t>
            </a:r>
            <a:r>
              <a:rPr lang="it-IT" sz="1900" dirty="0" smtClean="0">
                <a:solidFill>
                  <a:srgbClr val="FF0000"/>
                </a:solidFill>
              </a:rPr>
              <a:t>certificazione e documentazione</a:t>
            </a:r>
            <a:r>
              <a:rPr lang="it-IT" sz="1900" dirty="0" smtClean="0"/>
              <a:t> gli esiti.</a:t>
            </a:r>
          </a:p>
          <a:p>
            <a:endParaRPr lang="it-IT" sz="1600" dirty="0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844901" y="1589566"/>
            <a:ext cx="3886200" cy="5079794"/>
          </a:xfrm>
        </p:spPr>
        <p:txBody>
          <a:bodyPr>
            <a:noAutofit/>
          </a:bodyPr>
          <a:lstStyle/>
          <a:p>
            <a:r>
              <a:rPr lang="it-IT" sz="1600" b="1" dirty="0" smtClean="0"/>
              <a:t>A.S. 2015/16  FORMAZIONE –RICERCA AZIONE</a:t>
            </a:r>
          </a:p>
          <a:p>
            <a:pPr>
              <a:buFont typeface="Wingdings" pitchFamily="2" charset="2"/>
              <a:buChar char="v"/>
            </a:pPr>
            <a:r>
              <a:rPr lang="it-IT" sz="1600" b="1" dirty="0" smtClean="0">
                <a:solidFill>
                  <a:srgbClr val="FF0000"/>
                </a:solidFill>
              </a:rPr>
              <a:t>Tre incontri di formazione </a:t>
            </a:r>
            <a:r>
              <a:rPr lang="it-IT" sz="1600" dirty="0" smtClean="0"/>
              <a:t>su:</a:t>
            </a:r>
          </a:p>
          <a:p>
            <a:pPr lvl="0">
              <a:buFont typeface="Wingdings" pitchFamily="2" charset="2"/>
              <a:buChar char="Ø"/>
            </a:pPr>
            <a:r>
              <a:rPr lang="it-IT" sz="1600" dirty="0" smtClean="0"/>
              <a:t>L’articolazione dei curricoli continui per competenze di lingua, matematica, linguaggi;</a:t>
            </a:r>
          </a:p>
          <a:p>
            <a:pPr lvl="0">
              <a:buFont typeface="Wingdings" pitchFamily="2" charset="2"/>
              <a:buChar char="Ø"/>
            </a:pPr>
            <a:r>
              <a:rPr lang="it-IT" sz="1600" dirty="0" smtClean="0"/>
              <a:t>La didattica per competenze: cosa cambia rispetto alla didattica tradizionale - il profilo dello studente per competenze (Indicazioni Nazionali);</a:t>
            </a:r>
          </a:p>
          <a:p>
            <a:pPr lvl="0">
              <a:buFont typeface="Wingdings" pitchFamily="2" charset="2"/>
              <a:buChar char="Ø"/>
            </a:pPr>
            <a:r>
              <a:rPr lang="it-IT" sz="1600" dirty="0" smtClean="0"/>
              <a:t>Il profilo in uscita dello studente.</a:t>
            </a:r>
          </a:p>
          <a:p>
            <a:pPr lvl="0">
              <a:buFont typeface="Wingdings" pitchFamily="2" charset="2"/>
              <a:buChar char="v"/>
            </a:pPr>
            <a:r>
              <a:rPr lang="it-IT" sz="1600" b="1" dirty="0" smtClean="0">
                <a:solidFill>
                  <a:srgbClr val="FF0000"/>
                </a:solidFill>
              </a:rPr>
              <a:t>Avvio dei dipartimenti con i docenti coinvolti nel piano di formazione  </a:t>
            </a:r>
            <a:r>
              <a:rPr lang="it-IT" sz="1600" dirty="0" smtClean="0"/>
              <a:t>(circa 20 per scuola) lavorando in rete con i 4 ICS di Rho – Complet@Mente2 </a:t>
            </a:r>
          </a:p>
          <a:p>
            <a:pPr>
              <a:buFont typeface="Wingdings" pitchFamily="2" charset="2"/>
              <a:buChar char="v"/>
            </a:pPr>
            <a:r>
              <a:rPr lang="it-IT" sz="1600" b="1" dirty="0" smtClean="0">
                <a:solidFill>
                  <a:srgbClr val="FF0000"/>
                </a:solidFill>
              </a:rPr>
              <a:t>Verifica degli esiti del percorso</a:t>
            </a:r>
            <a:endParaRPr lang="it-IT" sz="1600" b="1" dirty="0">
              <a:solidFill>
                <a:srgbClr val="FF0000"/>
              </a:solidFill>
            </a:endParaRPr>
          </a:p>
        </p:txBody>
      </p:sp>
      <p:cxnSp>
        <p:nvCxnSpPr>
          <p:cNvPr id="6" name="Connettore 2 5"/>
          <p:cNvCxnSpPr/>
          <p:nvPr/>
        </p:nvCxnSpPr>
        <p:spPr>
          <a:xfrm flipV="1">
            <a:off x="2483768" y="1916832"/>
            <a:ext cx="2592288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e 6"/>
          <p:cNvSpPr/>
          <p:nvPr/>
        </p:nvSpPr>
        <p:spPr>
          <a:xfrm>
            <a:off x="899592" y="2492896"/>
            <a:ext cx="1368152" cy="360040"/>
          </a:xfrm>
          <a:prstGeom prst="ellipse">
            <a:avLst/>
          </a:prstGeom>
          <a:solidFill>
            <a:schemeClr val="accent1">
              <a:alpha val="2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uiExpand="1" build="p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081392" cy="990600"/>
          </a:xfrm>
        </p:spPr>
        <p:txBody>
          <a:bodyPr>
            <a:noAutofit/>
          </a:bodyPr>
          <a:lstStyle/>
          <a:p>
            <a:r>
              <a:rPr lang="it-IT" sz="2400" b="1" dirty="0" smtClean="0"/>
              <a:t>SCHEDA 4/B</a:t>
            </a:r>
            <a:br>
              <a:rPr lang="it-IT" sz="2400" b="1" dirty="0" smtClean="0"/>
            </a:br>
            <a:r>
              <a:rPr lang="it-IT" sz="2400" b="1" dirty="0" smtClean="0"/>
              <a:t>PIANO </a:t>
            </a:r>
            <a:r>
              <a:rPr lang="it-IT" sz="2400" b="1" dirty="0" err="1" smtClean="0"/>
              <a:t>DI</a:t>
            </a:r>
            <a:r>
              <a:rPr lang="it-IT" sz="2400" b="1" dirty="0" smtClean="0"/>
              <a:t> MIGLIORAMENTO </a:t>
            </a:r>
            <a:br>
              <a:rPr lang="it-IT" sz="2400" b="1" dirty="0" smtClean="0"/>
            </a:br>
            <a:r>
              <a:rPr lang="it-IT" sz="2400" b="1" dirty="0" smtClean="0"/>
              <a:t>CURRICOLO ED OFFERTA FORMATIVA </a:t>
            </a:r>
            <a:endParaRPr lang="it-IT" sz="2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12648" y="1700808"/>
            <a:ext cx="8279832" cy="475252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2600" b="1" dirty="0" smtClean="0">
                <a:solidFill>
                  <a:srgbClr val="FF0000"/>
                </a:solidFill>
              </a:rPr>
              <a:t>OBIETTIVI MISURABILI</a:t>
            </a:r>
          </a:p>
          <a:p>
            <a:pPr algn="ctr">
              <a:buNone/>
            </a:pPr>
            <a:endParaRPr lang="it-IT" sz="1600" b="1" dirty="0" smtClean="0">
              <a:solidFill>
                <a:srgbClr val="FF0000"/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it-IT" sz="2400" dirty="0" smtClean="0">
                <a:solidFill>
                  <a:srgbClr val="FF0000"/>
                </a:solidFill>
                <a:latin typeface="Calibri" pitchFamily="34" charset="0"/>
              </a:rPr>
              <a:t>Avvenuta formazione/aggiornamento </a:t>
            </a:r>
            <a:r>
              <a:rPr lang="it-IT" sz="2400" dirty="0" smtClean="0">
                <a:latin typeface="Calibri" pitchFamily="34" charset="0"/>
              </a:rPr>
              <a:t>di tutto il personale docente sulla didattica per competenze, con ricaduta sull’azione didattica quotidiana (incontri plenari di spiegazione e di restituzione, dipartimenti operanti in modo stabile).</a:t>
            </a:r>
          </a:p>
          <a:p>
            <a:pPr lvl="0">
              <a:buFont typeface="Wingdings" pitchFamily="2" charset="2"/>
              <a:buChar char="Ø"/>
            </a:pPr>
            <a:r>
              <a:rPr lang="it-IT" sz="2400" dirty="0" smtClean="0">
                <a:latin typeface="Calibri" pitchFamily="34" charset="0"/>
              </a:rPr>
              <a:t>Creazione e consolidamento degli </a:t>
            </a:r>
            <a:r>
              <a:rPr lang="it-IT" sz="2400" dirty="0" smtClean="0">
                <a:solidFill>
                  <a:srgbClr val="FF0000"/>
                </a:solidFill>
                <a:latin typeface="Calibri" pitchFamily="34" charset="0"/>
              </a:rPr>
              <a:t>scambi professionali tra ordini di scuola per la definizione del profilo in uscita</a:t>
            </a:r>
            <a:r>
              <a:rPr lang="it-IT" sz="2400" dirty="0" smtClean="0">
                <a:latin typeface="Calibri" pitchFamily="34" charset="0"/>
              </a:rPr>
              <a:t> degli studenti.</a:t>
            </a:r>
          </a:p>
          <a:p>
            <a:pPr lvl="0">
              <a:buFont typeface="Wingdings" pitchFamily="2" charset="2"/>
              <a:buChar char="Ø"/>
            </a:pPr>
            <a:r>
              <a:rPr lang="it-IT" sz="2400" dirty="0" smtClean="0">
                <a:solidFill>
                  <a:srgbClr val="FF0000"/>
                </a:solidFill>
                <a:latin typeface="Calibri" pitchFamily="34" charset="0"/>
              </a:rPr>
              <a:t>Miglioramento negli apprendimenti </a:t>
            </a:r>
            <a:r>
              <a:rPr lang="it-IT" sz="2400" dirty="0" smtClean="0">
                <a:latin typeface="Calibri" pitchFamily="34" charset="0"/>
              </a:rPr>
              <a:t>degli studenti, anche attraverso la diffusione di strumenti e strategie auto valutative.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609600" y="116632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it-IT" sz="2400" b="1" dirty="0" smtClean="0"/>
              <a:t>SCHEDA 5</a:t>
            </a:r>
            <a:br>
              <a:rPr lang="it-IT" sz="2400" b="1" dirty="0" smtClean="0"/>
            </a:br>
            <a:r>
              <a:rPr lang="it-IT" sz="2400" b="1" dirty="0" smtClean="0"/>
              <a:t>PIANO </a:t>
            </a:r>
            <a:r>
              <a:rPr lang="it-IT" sz="2400" b="1" dirty="0" err="1" smtClean="0"/>
              <a:t>DI</a:t>
            </a:r>
            <a:r>
              <a:rPr lang="it-IT" sz="2400" b="1" dirty="0" smtClean="0"/>
              <a:t> MIGLIORAMENTO </a:t>
            </a:r>
            <a:br>
              <a:rPr lang="it-IT" sz="2400" b="1" dirty="0" smtClean="0"/>
            </a:br>
            <a:r>
              <a:rPr lang="it-IT" sz="2400" b="1" dirty="0" smtClean="0"/>
              <a:t>COMPETENZE </a:t>
            </a:r>
            <a:r>
              <a:rPr lang="it-IT" sz="2400" b="1" dirty="0" err="1" smtClean="0"/>
              <a:t>DI</a:t>
            </a:r>
            <a:r>
              <a:rPr lang="it-IT" sz="2400" b="1" dirty="0" smtClean="0"/>
              <a:t> CITTADINANZA </a:t>
            </a:r>
            <a:endParaRPr lang="it-IT" sz="2400" b="1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1"/>
          </p:nvPr>
        </p:nvSpPr>
        <p:spPr>
          <a:xfrm>
            <a:off x="539552" y="1589567"/>
            <a:ext cx="3956248" cy="5079794"/>
          </a:xfrm>
        </p:spPr>
        <p:txBody>
          <a:bodyPr>
            <a:normAutofit fontScale="85000" lnSpcReduction="20000"/>
          </a:bodyPr>
          <a:lstStyle/>
          <a:p>
            <a:r>
              <a:rPr lang="it-IT" sz="1900" b="1" dirty="0" smtClean="0"/>
              <a:t>Definire con chiarezza le </a:t>
            </a:r>
            <a:r>
              <a:rPr lang="it-IT" sz="1900" b="1" dirty="0" smtClean="0">
                <a:solidFill>
                  <a:srgbClr val="FF0000"/>
                </a:solidFill>
              </a:rPr>
              <a:t>competenze di cittadinanza </a:t>
            </a:r>
            <a:r>
              <a:rPr lang="it-IT" sz="1900" b="1" dirty="0" smtClean="0"/>
              <a:t>coerenti con il contesto territoriale, potenziando </a:t>
            </a:r>
            <a:r>
              <a:rPr lang="it-IT" sz="1900" b="1" dirty="0" smtClean="0">
                <a:solidFill>
                  <a:srgbClr val="FF0000"/>
                </a:solidFill>
              </a:rPr>
              <a:t>l’asse dei linguaggi non verbali</a:t>
            </a:r>
            <a:r>
              <a:rPr lang="it-IT" sz="1900" b="1" dirty="0" smtClean="0"/>
              <a:t>, in particolare la </a:t>
            </a:r>
            <a:r>
              <a:rPr lang="it-IT" sz="1900" b="1" dirty="0" smtClean="0">
                <a:solidFill>
                  <a:schemeClr val="tx2"/>
                </a:solidFill>
              </a:rPr>
              <a:t>musica</a:t>
            </a:r>
            <a:r>
              <a:rPr lang="it-IT" sz="1900" b="1" dirty="0" smtClean="0"/>
              <a:t>, per la sua caratteristica di universalità, trasversalità alle discipline e facilitatore dei processi inclusivi.</a:t>
            </a:r>
          </a:p>
          <a:p>
            <a:pPr>
              <a:buFont typeface="Wingdings" pitchFamily="2" charset="2"/>
              <a:buChar char="v"/>
            </a:pPr>
            <a:r>
              <a:rPr lang="it-IT" sz="1900" b="1" dirty="0" err="1" smtClean="0"/>
              <a:t>a.s.</a:t>
            </a:r>
            <a:r>
              <a:rPr lang="it-IT" sz="1900" b="1" dirty="0" smtClean="0"/>
              <a:t> 2015/16 </a:t>
            </a:r>
            <a:r>
              <a:rPr lang="it-IT" sz="1900" dirty="0" smtClean="0"/>
              <a:t>	</a:t>
            </a:r>
          </a:p>
          <a:p>
            <a:pPr>
              <a:buNone/>
            </a:pPr>
            <a:r>
              <a:rPr lang="it-IT" sz="1900" dirty="0" smtClean="0">
                <a:solidFill>
                  <a:srgbClr val="FF0000"/>
                </a:solidFill>
              </a:rPr>
              <a:t>	Progettazione </a:t>
            </a:r>
            <a:r>
              <a:rPr lang="it-IT" sz="1900" dirty="0" smtClean="0"/>
              <a:t>di percorsi per l’acquisizione delle competenze di cittadinanza. </a:t>
            </a:r>
          </a:p>
          <a:p>
            <a:pPr>
              <a:buFont typeface="Wingdings" pitchFamily="2" charset="2"/>
              <a:buChar char="v"/>
            </a:pPr>
            <a:r>
              <a:rPr lang="it-IT" sz="1900" b="1" dirty="0" err="1" smtClean="0"/>
              <a:t>a.s.</a:t>
            </a:r>
            <a:r>
              <a:rPr lang="it-IT" sz="1900" b="1" dirty="0" smtClean="0"/>
              <a:t> 2016/17</a:t>
            </a:r>
          </a:p>
          <a:p>
            <a:pPr>
              <a:buNone/>
            </a:pPr>
            <a:r>
              <a:rPr lang="it-IT" sz="1900" dirty="0" smtClean="0"/>
              <a:t>	</a:t>
            </a:r>
            <a:r>
              <a:rPr lang="it-IT" sz="1900" dirty="0" smtClean="0">
                <a:solidFill>
                  <a:srgbClr val="FF0000"/>
                </a:solidFill>
              </a:rPr>
              <a:t>Elaborazione del curricolo di Istituto </a:t>
            </a:r>
            <a:r>
              <a:rPr lang="it-IT" sz="1900" dirty="0" smtClean="0"/>
              <a:t>relativo alle competenze di cittadinanza.</a:t>
            </a:r>
          </a:p>
          <a:p>
            <a:pPr>
              <a:buFont typeface="Wingdings" pitchFamily="2" charset="2"/>
              <a:buChar char="v"/>
            </a:pPr>
            <a:r>
              <a:rPr lang="it-IT" sz="1900" b="1" dirty="0" err="1" smtClean="0"/>
              <a:t>a.s.</a:t>
            </a:r>
            <a:r>
              <a:rPr lang="it-IT" sz="1900" b="1" dirty="0" smtClean="0"/>
              <a:t> 2017/18</a:t>
            </a:r>
          </a:p>
          <a:p>
            <a:pPr>
              <a:buNone/>
            </a:pPr>
            <a:r>
              <a:rPr lang="it-IT" sz="1900" dirty="0" smtClean="0"/>
              <a:t>	</a:t>
            </a:r>
            <a:r>
              <a:rPr lang="it-IT" sz="1900" dirty="0" smtClean="0">
                <a:solidFill>
                  <a:srgbClr val="FF0000"/>
                </a:solidFill>
              </a:rPr>
              <a:t>Sperimentazione e verifica </a:t>
            </a:r>
            <a:r>
              <a:rPr lang="it-IT" sz="1900" dirty="0" smtClean="0"/>
              <a:t>dei risultati.</a:t>
            </a:r>
            <a:endParaRPr lang="it-IT" sz="1600" dirty="0" smtClean="0"/>
          </a:p>
        </p:txBody>
      </p:sp>
      <p:sp>
        <p:nvSpPr>
          <p:cNvPr id="7" name="Segnaposto contenuto 6"/>
          <p:cNvSpPr>
            <a:spLocks noGrp="1"/>
          </p:cNvSpPr>
          <p:nvPr>
            <p:ph sz="quarter" idx="2"/>
          </p:nvPr>
        </p:nvSpPr>
        <p:spPr>
          <a:xfrm>
            <a:off x="4844901" y="1589566"/>
            <a:ext cx="3886200" cy="4719753"/>
          </a:xfrm>
        </p:spPr>
        <p:txBody>
          <a:bodyPr>
            <a:normAutofit fontScale="85000" lnSpcReduction="20000"/>
          </a:bodyPr>
          <a:lstStyle/>
          <a:p>
            <a:r>
              <a:rPr lang="it-IT" sz="1800" b="1" dirty="0" smtClean="0">
                <a:solidFill>
                  <a:srgbClr val="FF0000"/>
                </a:solidFill>
              </a:rPr>
              <a:t>A. S. 2015/16  PROGETTAZIONE </a:t>
            </a:r>
          </a:p>
          <a:p>
            <a:r>
              <a:rPr lang="it-IT" sz="1800" dirty="0" smtClean="0"/>
              <a:t>Realizzazione di percorsi didattici per l’acquisizione di </a:t>
            </a:r>
            <a:r>
              <a:rPr lang="it-IT" sz="1800" b="1" dirty="0" smtClean="0"/>
              <a:t>competenze di cittadinanza, sperimentando almeno un’ UDA così articolata:</a:t>
            </a:r>
            <a:endParaRPr lang="it-IT" sz="1800" dirty="0" smtClean="0"/>
          </a:p>
          <a:p>
            <a:pPr lvl="0">
              <a:buFont typeface="Wingdings" pitchFamily="2" charset="2"/>
              <a:buChar char="v"/>
            </a:pPr>
            <a:r>
              <a:rPr lang="it-IT" sz="1800" dirty="0" smtClean="0"/>
              <a:t>Analisi del </a:t>
            </a:r>
            <a:r>
              <a:rPr lang="it-IT" sz="1800" dirty="0" smtClean="0">
                <a:solidFill>
                  <a:srgbClr val="FF0000"/>
                </a:solidFill>
              </a:rPr>
              <a:t>contesto</a:t>
            </a:r>
            <a:r>
              <a:rPr lang="it-IT" sz="1800" dirty="0" smtClean="0"/>
              <a:t> del gruppo studenti (composizione, stili cognitivi, sociogrammi..);</a:t>
            </a:r>
          </a:p>
          <a:p>
            <a:pPr lvl="0">
              <a:buFont typeface="Wingdings" pitchFamily="2" charset="2"/>
              <a:buChar char="v"/>
            </a:pPr>
            <a:r>
              <a:rPr lang="it-IT" sz="1800" dirty="0" smtClean="0">
                <a:solidFill>
                  <a:srgbClr val="FF0000"/>
                </a:solidFill>
              </a:rPr>
              <a:t>Ambiente</a:t>
            </a:r>
            <a:r>
              <a:rPr lang="it-IT" sz="1800" dirty="0" smtClean="0"/>
              <a:t> di apprendimento (aula, laboratori, uscite sul territorio);</a:t>
            </a:r>
          </a:p>
          <a:p>
            <a:pPr lvl="0">
              <a:buFont typeface="Wingdings" pitchFamily="2" charset="2"/>
              <a:buChar char="v"/>
            </a:pPr>
            <a:r>
              <a:rPr lang="it-IT" sz="1800" dirty="0" smtClean="0">
                <a:solidFill>
                  <a:srgbClr val="FF0000"/>
                </a:solidFill>
              </a:rPr>
              <a:t>Metodi e strumenti</a:t>
            </a:r>
            <a:r>
              <a:rPr lang="it-IT" sz="1800" dirty="0" smtClean="0"/>
              <a:t>  (lezione frontale, didattica ribaltata, </a:t>
            </a:r>
            <a:r>
              <a:rPr lang="it-IT" sz="1800" i="1" dirty="0" err="1" smtClean="0"/>
              <a:t>learning</a:t>
            </a:r>
            <a:r>
              <a:rPr lang="it-IT" sz="1800" i="1" dirty="0" smtClean="0"/>
              <a:t> </a:t>
            </a:r>
            <a:r>
              <a:rPr lang="it-IT" sz="1800" i="1" dirty="0" err="1" smtClean="0"/>
              <a:t>by</a:t>
            </a:r>
            <a:r>
              <a:rPr lang="it-IT" sz="1800" i="1" dirty="0" smtClean="0"/>
              <a:t> </a:t>
            </a:r>
            <a:r>
              <a:rPr lang="it-IT" sz="1800" i="1" dirty="0" err="1" smtClean="0"/>
              <a:t>doing</a:t>
            </a:r>
            <a:r>
              <a:rPr lang="it-IT" sz="1800" dirty="0" smtClean="0"/>
              <a:t>, apprendimento </a:t>
            </a:r>
            <a:r>
              <a:rPr lang="it-IT" sz="1800" i="1" dirty="0" err="1" smtClean="0"/>
              <a:t>peer</a:t>
            </a:r>
            <a:r>
              <a:rPr lang="it-IT" sz="1800" i="1" dirty="0" smtClean="0"/>
              <a:t> </a:t>
            </a:r>
            <a:r>
              <a:rPr lang="it-IT" sz="1800" i="1" dirty="0" err="1" smtClean="0"/>
              <a:t>to</a:t>
            </a:r>
            <a:r>
              <a:rPr lang="it-IT" sz="1800" i="1" dirty="0" smtClean="0"/>
              <a:t> </a:t>
            </a:r>
            <a:r>
              <a:rPr lang="it-IT" sz="1800" i="1" dirty="0" err="1" smtClean="0"/>
              <a:t>peer</a:t>
            </a:r>
            <a:r>
              <a:rPr lang="it-IT" sz="1800" dirty="0" smtClean="0"/>
              <a:t>, </a:t>
            </a:r>
            <a:r>
              <a:rPr lang="it-IT" sz="1800" i="1" dirty="0" err="1" smtClean="0"/>
              <a:t>role</a:t>
            </a:r>
            <a:r>
              <a:rPr lang="it-IT" sz="1800" i="1" dirty="0" smtClean="0"/>
              <a:t> </a:t>
            </a:r>
            <a:r>
              <a:rPr lang="it-IT" sz="1800" i="1" dirty="0" err="1" smtClean="0"/>
              <a:t>playing</a:t>
            </a:r>
            <a:r>
              <a:rPr lang="it-IT" sz="1800" dirty="0" smtClean="0"/>
              <a:t>, </a:t>
            </a:r>
            <a:r>
              <a:rPr lang="it-IT" sz="1800" i="1" dirty="0" err="1" smtClean="0"/>
              <a:t>problem</a:t>
            </a:r>
            <a:r>
              <a:rPr lang="it-IT" sz="1800" i="1" dirty="0" smtClean="0"/>
              <a:t> </a:t>
            </a:r>
            <a:r>
              <a:rPr lang="it-IT" sz="1800" i="1" dirty="0" err="1" smtClean="0"/>
              <a:t>solving</a:t>
            </a:r>
            <a:r>
              <a:rPr lang="it-IT" sz="1800" dirty="0" smtClean="0"/>
              <a:t>, </a:t>
            </a:r>
            <a:r>
              <a:rPr lang="it-IT" sz="1800" i="1" dirty="0" err="1" smtClean="0"/>
              <a:t>e-learning</a:t>
            </a:r>
            <a:r>
              <a:rPr lang="it-IT" sz="1800" dirty="0" err="1" smtClean="0"/>
              <a:t>…</a:t>
            </a:r>
            <a:r>
              <a:rPr lang="it-IT" sz="1800" dirty="0" smtClean="0"/>
              <a:t>);</a:t>
            </a:r>
          </a:p>
          <a:p>
            <a:pPr lvl="0">
              <a:buFont typeface="Wingdings" pitchFamily="2" charset="2"/>
              <a:buChar char="v"/>
            </a:pPr>
            <a:r>
              <a:rPr lang="it-IT" sz="1800" dirty="0" smtClean="0">
                <a:solidFill>
                  <a:srgbClr val="FF0000"/>
                </a:solidFill>
              </a:rPr>
              <a:t>Verifiche</a:t>
            </a:r>
            <a:r>
              <a:rPr lang="it-IT" sz="1800" dirty="0" smtClean="0"/>
              <a:t>, valutazioni e  certificazione (rubrica di valutazione, repertorio di prove autentiche, autovalutazione);</a:t>
            </a:r>
          </a:p>
          <a:p>
            <a:pPr lvl="0">
              <a:buFont typeface="Wingdings" pitchFamily="2" charset="2"/>
              <a:buChar char="v"/>
            </a:pPr>
            <a:r>
              <a:rPr lang="it-IT" sz="1800" dirty="0" smtClean="0"/>
              <a:t>Conoscenze e </a:t>
            </a:r>
            <a:r>
              <a:rPr lang="it-IT" sz="1800" dirty="0" smtClean="0">
                <a:solidFill>
                  <a:srgbClr val="FF0000"/>
                </a:solidFill>
              </a:rPr>
              <a:t>abilità trasversali</a:t>
            </a:r>
            <a:r>
              <a:rPr lang="it-IT" sz="1800" dirty="0" smtClean="0"/>
              <a:t> previste per il raggiungimento della competenza (</a:t>
            </a:r>
            <a:r>
              <a:rPr lang="it-IT" sz="1800" dirty="0" err="1" smtClean="0"/>
              <a:t>intra</a:t>
            </a:r>
            <a:r>
              <a:rPr lang="it-IT" sz="1800" dirty="0" smtClean="0"/>
              <a:t>/ interdisciplinarietà).</a:t>
            </a:r>
          </a:p>
        </p:txBody>
      </p:sp>
      <p:cxnSp>
        <p:nvCxnSpPr>
          <p:cNvPr id="15" name="Connettore 2 14"/>
          <p:cNvCxnSpPr/>
          <p:nvPr/>
        </p:nvCxnSpPr>
        <p:spPr>
          <a:xfrm>
            <a:off x="2699792" y="3356992"/>
            <a:ext cx="18002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80" name="Picture 8" descr="http://images.clipartpanda.com/colorful-musical-notes-png-Musical-Notes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5301208"/>
            <a:ext cx="2857500" cy="1790701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uiExpand="1" build="p"/>
      <p:bldP spid="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611560" y="116632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it-IT" sz="2400" b="1" dirty="0" smtClean="0"/>
              <a:t>SCHEDA 6 </a:t>
            </a:r>
            <a:br>
              <a:rPr lang="it-IT" sz="2400" b="1" dirty="0" smtClean="0"/>
            </a:br>
            <a:r>
              <a:rPr lang="it-IT" b="1" dirty="0" smtClean="0"/>
              <a:t>ORGANICO </a:t>
            </a:r>
            <a:r>
              <a:rPr lang="it-IT" b="1" dirty="0" err="1" smtClean="0"/>
              <a:t>DI</a:t>
            </a:r>
            <a:r>
              <a:rPr lang="it-IT" b="1" dirty="0" smtClean="0"/>
              <a:t> POTENZIAMENTO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</p:nvPr>
        </p:nvGraphicFramePr>
        <p:xfrm>
          <a:off x="251521" y="1772816"/>
          <a:ext cx="8712966" cy="463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4322"/>
                <a:gridCol w="2904322"/>
                <a:gridCol w="2904322"/>
              </a:tblGrid>
              <a:tr h="198224">
                <a:tc>
                  <a:txBody>
                    <a:bodyPr/>
                    <a:lstStyle/>
                    <a:p>
                      <a:r>
                        <a:rPr lang="it-IT" dirty="0" smtClean="0"/>
                        <a:t>TIPOLOGIA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N°DOCENTI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MOTIVAZIONE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ADOO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1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COLLABORATORE VICARIO</a:t>
                      </a:r>
                      <a:endParaRPr lang="it-IT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A345 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1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t-IT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Potenziamento di Inglese come strumento di comunicazione e di interazione (10 settimanali circa) e sostituzioni per assenze brevi (8 h settimanali circa)</a:t>
                      </a:r>
                      <a:endParaRPr lang="it-IT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AO28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1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t-IT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Potenziamento dell’ambito musicale e dei linguaggi (10 settimanali circa) e sostituzioni per assenze brevi (8 h settimanali circa)</a:t>
                      </a:r>
                      <a:endParaRPr lang="it-IT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Posto</a:t>
                      </a:r>
                      <a:r>
                        <a:rPr lang="it-IT" sz="1400" baseline="0" dirty="0" smtClean="0"/>
                        <a:t> Comune Primaria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4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t-IT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Costruzione di un curricolo verticale sulle competenze chiave di cittadinanza volto all’inclusione e alla prevenzione della dispersione (11 settimanali circa) e sostituzioni per assenze brevi (11 h settimanali circa)</a:t>
                      </a:r>
                      <a:endParaRPr lang="it-IT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6632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it-IT" sz="2400" b="1" dirty="0" smtClean="0"/>
              <a:t>SCHEDA 7 </a:t>
            </a:r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it-IT" sz="3600" b="1" dirty="0" smtClean="0"/>
              <a:t>PROGRAMMAZIONE ATTIVITA’ FORMATIVE </a:t>
            </a:r>
            <a:endParaRPr lang="it-IT" sz="3600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</p:nvPr>
        </p:nvGraphicFramePr>
        <p:xfrm>
          <a:off x="609600" y="1844825"/>
          <a:ext cx="8139114" cy="3900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3038"/>
                <a:gridCol w="2257474"/>
                <a:gridCol w="3168602"/>
              </a:tblGrid>
              <a:tr h="654364">
                <a:tc>
                  <a:txBody>
                    <a:bodyPr/>
                    <a:lstStyle/>
                    <a:p>
                      <a:r>
                        <a:rPr lang="it-IT" dirty="0" smtClean="0"/>
                        <a:t>Attività</a:t>
                      </a:r>
                      <a:r>
                        <a:rPr lang="it-IT" baseline="0" dirty="0" smtClean="0"/>
                        <a:t> formativa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Personale coinvolto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Priorità strategica correlata</a:t>
                      </a:r>
                      <a:endParaRPr lang="it-IT" dirty="0"/>
                    </a:p>
                  </a:txBody>
                  <a:tcPr/>
                </a:tc>
              </a:tr>
              <a:tr h="379115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+mn-lt"/>
                        </a:rPr>
                        <a:t>Sicurezza</a:t>
                      </a:r>
                      <a:endParaRPr lang="it-IT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Docente</a:t>
                      </a:r>
                      <a:r>
                        <a:rPr lang="it-IT" baseline="0" dirty="0" smtClean="0"/>
                        <a:t> e ATA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Obbligo di legge</a:t>
                      </a:r>
                      <a:endParaRPr lang="it-IT" dirty="0"/>
                    </a:p>
                  </a:txBody>
                  <a:tcPr/>
                </a:tc>
              </a:tr>
              <a:tr h="14956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latin typeface="+mn-lt"/>
                          <a:ea typeface="SimSun"/>
                          <a:cs typeface="Arial"/>
                        </a:rPr>
                        <a:t>Distretto</a:t>
                      </a:r>
                      <a:r>
                        <a:rPr lang="it-IT" sz="1800" baseline="0" dirty="0" smtClean="0">
                          <a:latin typeface="+mn-lt"/>
                          <a:ea typeface="SimSun"/>
                          <a:cs typeface="Arial"/>
                        </a:rPr>
                        <a:t> d</a:t>
                      </a:r>
                      <a:r>
                        <a:rPr lang="it-IT" sz="1800" dirty="0" smtClean="0">
                          <a:latin typeface="+mn-lt"/>
                          <a:ea typeface="SimSun"/>
                          <a:cs typeface="Arial"/>
                        </a:rPr>
                        <a:t>igitale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latin typeface="+mn-lt"/>
                          <a:ea typeface="SimSun"/>
                          <a:cs typeface="Arial"/>
                        </a:rPr>
                        <a:t>Università </a:t>
                      </a:r>
                      <a:r>
                        <a:rPr lang="it-IT" sz="1800" dirty="0">
                          <a:latin typeface="+mn-lt"/>
                          <a:ea typeface="SimSun"/>
                          <a:cs typeface="Arial"/>
                        </a:rPr>
                        <a:t>Milano Bicocca</a:t>
                      </a:r>
                      <a:endParaRPr lang="it-IT" sz="1800" dirty="0">
                        <a:latin typeface="+mn-lt"/>
                        <a:ea typeface="SimSun"/>
                        <a:cs typeface="font29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Docente</a:t>
                      </a:r>
                      <a:r>
                        <a:rPr lang="it-IT" baseline="0" dirty="0" smtClean="0"/>
                        <a:t> e ATA</a:t>
                      </a:r>
                      <a:endParaRPr lang="it-IT" dirty="0" smtClean="0"/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Miglioramento delle competenze digitali di alunni e personale attraverso il Piano Nazionale per la Scuola Digitale (l. 107, c. 58) </a:t>
                      </a:r>
                      <a:endParaRPr lang="it-IT" dirty="0"/>
                    </a:p>
                  </a:txBody>
                  <a:tcPr/>
                </a:tc>
              </a:tr>
              <a:tr h="1215247">
                <a:tc>
                  <a:txBody>
                    <a:bodyPr/>
                    <a:lstStyle/>
                    <a:p>
                      <a:r>
                        <a:rPr kumimoji="0"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Curricolo verticale Indicazioni Nazionali: Progetto di ricerca azione della rete</a:t>
                      </a:r>
                    </a:p>
                    <a:p>
                      <a:r>
                        <a:rPr kumimoji="0"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”</a:t>
                      </a:r>
                      <a:r>
                        <a:rPr kumimoji="0" lang="it-IT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Complet@Mente</a:t>
                      </a:r>
                      <a:r>
                        <a:rPr kumimoji="0"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”(2 e 3)</a:t>
                      </a:r>
                      <a:endParaRPr lang="it-IT" sz="1800" dirty="0">
                        <a:latin typeface="+mn-lt"/>
                        <a:ea typeface="SimSun"/>
                        <a:cs typeface="font29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Docente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Priorità relative alle competenze chiave </a:t>
                      </a:r>
                    </a:p>
                    <a:p>
                      <a:r>
                        <a:rPr kumimoji="0"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 di cittadinanza indicate </a:t>
                      </a:r>
                    </a:p>
                    <a:p>
                      <a:r>
                        <a:rPr kumimoji="0"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nel Piano di  Miglioramento.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un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</TotalTime>
  <Words>855</Words>
  <Application>Microsoft Office PowerPoint</Application>
  <PresentationFormat>Presentazione su schermo (4:3)</PresentationFormat>
  <Paragraphs>133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Luna</vt:lpstr>
      <vt:lpstr> PTOF 2016/2019  INDICE RAGIONATO </vt:lpstr>
      <vt:lpstr>PTOF 2016/2019  INDICE RAGIONATO</vt:lpstr>
      <vt:lpstr>SCHEDA 2  PRIORITA’ E TRAGUARDI</vt:lpstr>
      <vt:lpstr>SCHEDA 3 OBIETTIVI DI PROCESSO</vt:lpstr>
      <vt:lpstr>SCHEDA 4/A PIANO DI MIGLIORAMENTO  CURRICOLO E OFFERTA FORMATIVA </vt:lpstr>
      <vt:lpstr>SCHEDA 4/B PIANO DI MIGLIORAMENTO  CURRICOLO ED OFFERTA FORMATIVA </vt:lpstr>
      <vt:lpstr>SCHEDA 5 PIANO DI MIGLIORAMENTO  COMPETENZE DI CITTADINANZA </vt:lpstr>
      <vt:lpstr>SCHEDA 6  ORGANICO DI POTENZIAMENTO</vt:lpstr>
      <vt:lpstr>SCHEDA 7  PROGRAMMAZIONE ATTIVITA’ FORMATIVE 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PTOF: SCHEDA 2  PRIORITA’ TRAGUARDI</dc:title>
  <dc:creator>utente Dell</dc:creator>
  <cp:lastModifiedBy>utente Dell</cp:lastModifiedBy>
  <cp:revision>63</cp:revision>
  <dcterms:created xsi:type="dcterms:W3CDTF">2016-02-17T11:59:52Z</dcterms:created>
  <dcterms:modified xsi:type="dcterms:W3CDTF">2016-02-22T15:23:09Z</dcterms:modified>
</cp:coreProperties>
</file>